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363" r:id="rId3"/>
    <p:sldId id="260" r:id="rId4"/>
    <p:sldId id="366" r:id="rId5"/>
    <p:sldId id="264" r:id="rId6"/>
    <p:sldId id="313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89" r:id="rId15"/>
    <p:sldId id="390" r:id="rId16"/>
    <p:sldId id="391" r:id="rId17"/>
    <p:sldId id="376" r:id="rId18"/>
    <p:sldId id="374" r:id="rId19"/>
    <p:sldId id="375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92" r:id="rId33"/>
    <p:sldId id="393" r:id="rId34"/>
    <p:sldId id="354" r:id="rId35"/>
    <p:sldId id="394" r:id="rId36"/>
    <p:sldId id="352" r:id="rId37"/>
  </p:sldIdLst>
  <p:sldSz cx="12192000" cy="6858000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8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BEC7303-7E43-6DE0-557B-C3EDB346F8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A99639-9FF0-05FC-8B41-2925E8887D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401A9-6E05-47A9-B265-E4923B56BA5C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7CB834-166C-526E-BF57-D25657E4CD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2FA530-0F67-53DE-D44A-0EDF3C0DE4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85DA-FB76-48D2-8AA4-F0DA3BD31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364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6BBC6-8A01-4D5D-9546-2BB8A3AF49A3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59941-0429-46A3-A175-7ABBA64DD2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69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196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79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04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9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239F12A9-4EE2-A46B-119F-F8C8EE120657}"/>
              </a:ext>
            </a:extLst>
          </p:cNvPr>
          <p:cNvSpPr txBox="1">
            <a:spLocks/>
          </p:cNvSpPr>
          <p:nvPr userDrawn="1"/>
        </p:nvSpPr>
        <p:spPr>
          <a:xfrm>
            <a:off x="838200" y="361148"/>
            <a:ext cx="10515600" cy="4641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r>
              <a:rPr lang="pt-BR" sz="2800" dirty="0"/>
              <a:t>Tópicos de hoje</a:t>
            </a:r>
          </a:p>
        </p:txBody>
      </p:sp>
    </p:spTree>
    <p:extLst>
      <p:ext uri="{BB962C8B-B14F-4D97-AF65-F5344CB8AC3E}">
        <p14:creationId xmlns:p14="http://schemas.microsoft.com/office/powerpoint/2010/main" val="5542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91C2B-6A63-D233-4D44-B520D712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F26917-5348-AEE9-9009-E8BA14CB0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484580" y="3112653"/>
            <a:ext cx="6550891" cy="1503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0342D7-D4E1-DAAD-AFD5-F49DAEE4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729A5C-55B6-635D-8CA0-0C99BF7F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0FE195-C3A2-D23E-D17E-44EF674B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8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F7995E-CDFD-B526-94B7-07AD90FB6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CBC9A2-87BD-CDFA-38C5-7CDF5FE77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DCEC56-3FAE-E873-D07E-F427A6E7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119DC-3975-1A32-B3D7-FDE74C20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7E2336-76FF-504E-2BEA-A1583158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81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2644-CAAC-8670-630B-9934FE3C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3E0F72-096C-839B-9BBA-DB4C9DD6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0" y="3112653"/>
            <a:ext cx="6550891" cy="1503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453788-2465-8D45-4B23-D85DF7BA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134583-1884-1CE1-1B71-5E15D73E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5ACAAC-F38E-69CA-0332-8D7FD133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32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F3867-9A69-38E2-1C77-D726B7AA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EF2644-6C63-6E9C-8113-A2FD2A50D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43F4E-8C8F-3803-DB33-E74D9F84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8E229D-ACD5-EF69-C0E1-2AEAD87A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40CF3-E861-BE0E-2ADD-CE72FAF6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19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53FC6-79AE-97AF-D969-1DCD8F83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8092CC-35A1-6FA1-46D7-2447509FE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0A6521-DAC6-DF82-1717-81EB280E9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57B06E-53DA-0685-E95E-F2F95990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50C6F-4219-4C54-6995-6D4B5AEA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E0CDB9-B794-FA8E-56A9-D9B389D1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66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513B9-BAF0-FA24-1E01-24B295DD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3A952B-3C7D-BEE8-6586-D600B36D7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EC02D5-159F-4E03-3D78-AC91DA3F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29FDED-8764-CDBB-1208-B28F2441C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62E4E86-4486-8EFD-CBD0-28A7A610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350B679-5F61-B93F-23D0-91EA05DF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956DED-B233-DA21-D94D-EF186697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EE9A12-5370-0A77-ECE3-FA7F6512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0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47F94-42FD-183E-8B3D-44266F9F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59603E-C37C-E7E5-746C-7C6A3A59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55DF6B9-FEC5-90FD-5E37-DDBFE17F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4D51F8-92C5-BD87-3ACC-52843150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41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2101AF2-9693-1087-8009-070DBF61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1340527-F428-3B54-EE86-11F4651E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3CBE16-C378-3EE8-E595-E7DF5721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09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1F4F5-0406-A60C-D339-727C8012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D629B2-D800-EFF0-F752-1804FEBA5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67030-AF3C-C5CC-4EEB-44084C383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7E9812-BE9D-26D3-EF8E-F9EAEF05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FB1CD2-829B-98F1-A9D9-4D9FDF8F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57370C-8B56-C8CC-8BD3-DC389AD1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25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B8617-1B1C-D52D-6236-EB4487D4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1F9435-ED9E-C8D2-2114-CBEF723E4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ABA23C-86E3-EF80-17F5-0EFFCEB6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6167FF-D95E-07BA-B55C-5FF81E27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644F51-EE72-06A1-70D4-06E16E37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E15C59-DBAF-350A-70C4-9317562D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8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978F955-4510-0ECB-ED83-2F12F5BBA8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-492114" y="492116"/>
            <a:ext cx="1325563" cy="34133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AAAD03A-1B81-A2E3-D8F9-865946E9E727}"/>
              </a:ext>
            </a:extLst>
          </p:cNvPr>
          <p:cNvSpPr/>
          <p:nvPr userDrawn="1"/>
        </p:nvSpPr>
        <p:spPr>
          <a:xfrm rot="16200000">
            <a:off x="-2595551" y="3921115"/>
            <a:ext cx="5532436" cy="3413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dirty="0"/>
              <a:t>Banco de Dados (BCD)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CF7FDB-B115-F52F-3978-7A28A252DF74}"/>
              </a:ext>
            </a:extLst>
          </p:cNvPr>
          <p:cNvSpPr txBox="1">
            <a:spLocks/>
          </p:cNvSpPr>
          <p:nvPr userDrawn="1"/>
        </p:nvSpPr>
        <p:spPr>
          <a:xfrm>
            <a:off x="817583" y="3035299"/>
            <a:ext cx="11850665" cy="3651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EBB11BD-7568-10E1-010E-7A3E548497E8}"/>
              </a:ext>
            </a:extLst>
          </p:cNvPr>
          <p:cNvSpPr/>
          <p:nvPr userDrawn="1"/>
        </p:nvSpPr>
        <p:spPr>
          <a:xfrm>
            <a:off x="341334" y="0"/>
            <a:ext cx="11850665" cy="34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b="0" dirty="0">
                <a:solidFill>
                  <a:schemeClr val="bg1"/>
                </a:solidFill>
              </a:rPr>
              <a:t>Desenvolvimento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163611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installer/" TargetMode="External"/><Relationship Id="rId2" Type="http://schemas.openxmlformats.org/officeDocument/2006/relationships/hyperlink" Target="https://www.guiadoexcel.com.br/como-instalar-o-mysql-e-workbench-local-no-windows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4BC4EC-30A0-9AA5-AED6-340A8FB6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140543"/>
            <a:ext cx="10515600" cy="5466734"/>
          </a:xfrm>
        </p:spPr>
        <p:txBody>
          <a:bodyPr/>
          <a:lstStyle/>
          <a:p>
            <a:r>
              <a:rPr lang="pt-BR" sz="8000" u="sng" dirty="0">
                <a:solidFill>
                  <a:srgbClr val="0070C0"/>
                </a:solidFill>
                <a:latin typeface="Baguet Script" panose="020F0502020204030204" pitchFamily="2" charset="0"/>
              </a:rPr>
              <a:t>Desenvolvimento</a:t>
            </a:r>
            <a:r>
              <a:rPr lang="pt-BR" sz="8000" dirty="0">
                <a:solidFill>
                  <a:srgbClr val="0070C0"/>
                </a:solidFill>
                <a:latin typeface="Baguet Script" panose="020F0502020204030204" pitchFamily="2" charset="0"/>
              </a:rPr>
              <a:t> </a:t>
            </a:r>
            <a:r>
              <a:rPr lang="pt-BR" sz="8000" u="sng" dirty="0">
                <a:solidFill>
                  <a:srgbClr val="0070C0"/>
                </a:solidFill>
                <a:latin typeface="Baguet Script" panose="020F0502020204030204" pitchFamily="2" charset="0"/>
              </a:rPr>
              <a:t>de Sistemas</a:t>
            </a:r>
          </a:p>
          <a:p>
            <a:pPr algn="l"/>
            <a:endParaRPr lang="pt-BR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pt-BR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pt-BR" sz="2000" dirty="0">
                <a:latin typeface="Aharoni" panose="02010803020104030203" pitchFamily="2" charset="-79"/>
                <a:cs typeface="Aharoni" panose="02010803020104030203" pitchFamily="2" charset="-79"/>
              </a:rPr>
              <a:t>Unidade curricular:</a:t>
            </a:r>
          </a:p>
          <a:p>
            <a:pPr algn="l"/>
            <a:endParaRPr lang="pt-BR" sz="105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4000" dirty="0"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  <a:p>
            <a:r>
              <a:rPr lang="pt-BR" sz="4000" dirty="0">
                <a:latin typeface="Aharoni" panose="02010803020104030203" pitchFamily="2" charset="-79"/>
                <a:cs typeface="Aharoni" panose="02010803020104030203" pitchFamily="2" charset="-79"/>
              </a:rPr>
              <a:t> - BCD -</a:t>
            </a:r>
          </a:p>
        </p:txBody>
      </p:sp>
    </p:spTree>
    <p:extLst>
      <p:ext uri="{BB962C8B-B14F-4D97-AF65-F5344CB8AC3E}">
        <p14:creationId xmlns:p14="http://schemas.microsoft.com/office/powerpoint/2010/main" val="420422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9201"/>
            <a:ext cx="10409903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Vamos tomar como exemplo a situação anterior do Instagram. </a:t>
            </a:r>
          </a:p>
          <a:p>
            <a:pPr algn="l"/>
            <a:r>
              <a:rPr lang="pt-BR" dirty="0"/>
              <a:t>O aplicativo possui mais de 100 milhões de usuários. Imagine a quantidade de dados que precisam ser armazenados: </a:t>
            </a:r>
          </a:p>
          <a:p>
            <a:pPr marL="457200" lvl="1" indent="0">
              <a:buNone/>
            </a:pPr>
            <a:r>
              <a:rPr lang="pt-BR" dirty="0"/>
              <a:t>• Perfis </a:t>
            </a:r>
          </a:p>
          <a:p>
            <a:pPr marL="457200" lvl="1" indent="0">
              <a:buNone/>
            </a:pPr>
            <a:r>
              <a:rPr lang="pt-BR" dirty="0"/>
              <a:t>• Fotos </a:t>
            </a:r>
          </a:p>
          <a:p>
            <a:pPr marL="457200" lvl="1" indent="0">
              <a:buNone/>
            </a:pPr>
            <a:r>
              <a:rPr lang="pt-BR" dirty="0"/>
              <a:t>• Vídeos </a:t>
            </a:r>
          </a:p>
          <a:p>
            <a:pPr marL="457200" lvl="1" indent="0">
              <a:buNone/>
            </a:pPr>
            <a:r>
              <a:rPr lang="pt-BR" dirty="0"/>
              <a:t>• Mensagens </a:t>
            </a:r>
          </a:p>
          <a:p>
            <a:pPr marL="457200" lvl="1" indent="0">
              <a:buNone/>
            </a:pPr>
            <a:r>
              <a:rPr lang="pt-BR" dirty="0"/>
              <a:t>• Etc.. </a:t>
            </a:r>
          </a:p>
          <a:p>
            <a:pPr algn="l"/>
            <a:r>
              <a:rPr lang="pt-BR" dirty="0"/>
              <a:t>A partir dessas informações, o Instagram vai entender quais são as suas preferências como usuário, o que você gosta ou não, o que deve mostrar a você ou não e como prender a sua atenção, a fim de atingir um objetivo simples: gerar o maior engajamento possível.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Não é só o Instagram que vive de dados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553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9201"/>
            <a:ext cx="10872020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Como vimos anteriormente, um dado é uma informação que nos permite chegar ao conhecimento de algo. </a:t>
            </a:r>
          </a:p>
          <a:p>
            <a:pPr algn="l"/>
            <a:r>
              <a:rPr lang="pt-BR" sz="2400" dirty="0"/>
              <a:t>Um dado isolado por si só já tem um grande valor. Em conjunto com outros dados então, ele é mais valioso ainda. </a:t>
            </a:r>
          </a:p>
          <a:p>
            <a:pPr algn="l"/>
            <a:r>
              <a:rPr lang="pt-BR" sz="2400" dirty="0"/>
              <a:t>Imagine a imagem abaixo. Um dado carrega consigo alguma informação. Quando temos vários dados, precisamos organizar em uma tabela. E quando temos várias tabelas, temos um banco de dados.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Mas e o que é o Banco de Dados?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10BC68-CB6D-3052-A48D-BDBBCEC8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70" y="4237703"/>
            <a:ext cx="9735069" cy="26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9201"/>
            <a:ext cx="10872020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o Banco de Dados?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53FF2E-3DE8-7C2D-9747-85DBF4F9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34" y="2144122"/>
            <a:ext cx="10241932" cy="29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570272" y="1219201"/>
            <a:ext cx="4796952" cy="566084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desenho esquemático de um banco de dados é algo como o mostrado ao lado. </a:t>
            </a:r>
          </a:p>
          <a:p>
            <a:pPr algn="l"/>
            <a:r>
              <a:rPr lang="pt-BR" sz="2400" dirty="0"/>
              <a:t>Diversas tabelas, com diferentes informações sobre um negócio, e que possuem algum tipo de relação.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 </a:t>
            </a:r>
          </a:p>
          <a:p>
            <a:pPr algn="l"/>
            <a:r>
              <a:rPr lang="pt-BR" sz="2400" dirty="0"/>
              <a:t>A esse banco de dados damos o nome de RELACIONAL.</a:t>
            </a:r>
          </a:p>
          <a:p>
            <a:pPr algn="l"/>
            <a:r>
              <a:rPr lang="pt-BR" sz="2400" dirty="0"/>
              <a:t>Bancos de dados relacionais serão o foco do nosso curso, até por serem o tipo de bancos de dados mais comumente encontrados no mercado.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o Banco de Dados?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12EF86-5981-32EA-94B7-6C547F73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849" y="1695234"/>
            <a:ext cx="6824776" cy="41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3959"/>
            <a:ext cx="10515599" cy="5147512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banco tem propriedades que asseguram que as transações de banco de dados sejam processadas de maneira confiável e tolerante a erros.</a:t>
            </a:r>
          </a:p>
          <a:p>
            <a:pPr algn="l"/>
            <a:endParaRPr lang="pt-BR" sz="2400" dirty="0"/>
          </a:p>
          <a:p>
            <a:pPr algn="l"/>
            <a:r>
              <a:rPr lang="pt-BR" sz="2400" b="1" dirty="0"/>
              <a:t>Importância:</a:t>
            </a:r>
          </a:p>
          <a:p>
            <a:pPr marL="1028700" lvl="1" indent="-342900"/>
            <a:r>
              <a:rPr lang="pt-BR" dirty="0"/>
              <a:t>Assegura a confiabilidade dos dados em um ambiente de múltiplas transações, que é comum em sistemas de banco de dados modernos.</a:t>
            </a:r>
          </a:p>
          <a:p>
            <a:pPr marL="1028700" lvl="1" indent="-342900"/>
            <a:r>
              <a:rPr lang="pt-BR" dirty="0"/>
              <a:t>Fundamental para sistemas que requerem alta integridade e consistência dos dados, como sistemas bancários, de reservas aéreas, e-commerce, etc.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83830"/>
          </a:xfrm>
        </p:spPr>
        <p:txBody>
          <a:bodyPr/>
          <a:lstStyle/>
          <a:p>
            <a:r>
              <a:rPr lang="pt-BR" sz="2800" dirty="0"/>
              <a:t>Segurança - Propriedades do BD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864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363794" y="1671307"/>
            <a:ext cx="5112771" cy="4532847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pt-BR" sz="2800" dirty="0"/>
          </a:p>
          <a:p>
            <a:pPr marL="457200" lvl="1" indent="0">
              <a:buNone/>
            </a:pPr>
            <a:endParaRPr lang="pt-BR" sz="2800" dirty="0"/>
          </a:p>
          <a:p>
            <a:pPr marL="457200" lvl="1" indent="0">
              <a:buNone/>
            </a:pPr>
            <a:r>
              <a:rPr lang="pt-BR" sz="2800" dirty="0"/>
              <a:t>Pesquisa:</a:t>
            </a:r>
          </a:p>
          <a:p>
            <a:pPr marL="457200" lvl="1" indent="0">
              <a:buNone/>
            </a:pPr>
            <a:endParaRPr lang="pt-BR" sz="2800" dirty="0"/>
          </a:p>
          <a:p>
            <a:pPr marL="457200" lvl="1" indent="0">
              <a:buNone/>
            </a:pPr>
            <a:r>
              <a:rPr lang="pt-BR" sz="2800" dirty="0"/>
              <a:t>O que é ACID, no contexto de Banco de dados?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83830"/>
          </a:xfrm>
        </p:spPr>
        <p:txBody>
          <a:bodyPr/>
          <a:lstStyle/>
          <a:p>
            <a:r>
              <a:rPr lang="pt-BR" sz="2800" dirty="0"/>
              <a:t>Segurança - Propriedades do BD - </a:t>
            </a:r>
            <a:r>
              <a:rPr lang="pt-BR" sz="28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1028" name="Picture 4" descr="Hora de pesquisar - Gestão Escolar">
            <a:extLst>
              <a:ext uri="{FF2B5EF4-FFF2-40B4-BE49-F238E27FC236}">
                <a16:creationId xmlns:a16="http://schemas.microsoft.com/office/drawing/2014/main" id="{75524813-E8D7-F3BB-094A-D0FB5F8D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566" y="1332972"/>
            <a:ext cx="6351639" cy="487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9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845574"/>
            <a:ext cx="11078497" cy="611107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/>
              <a:t>1. </a:t>
            </a:r>
            <a:r>
              <a:rPr lang="pt-BR" sz="2000" b="1" dirty="0"/>
              <a:t>Atomicidade</a:t>
            </a:r>
            <a:endParaRPr lang="pt-BR" sz="2000" dirty="0"/>
          </a:p>
          <a:p>
            <a:pPr lvl="1"/>
            <a:r>
              <a:rPr lang="pt-BR" sz="1800" b="1" dirty="0"/>
              <a:t>Conceito:</a:t>
            </a:r>
            <a:r>
              <a:rPr lang="pt-BR" sz="1800" dirty="0"/>
              <a:t> Uma transação é uma unidade indivisível de operação; ela deve ser concluída em sua totalidade ou não ocorrer de todo.</a:t>
            </a:r>
          </a:p>
          <a:p>
            <a:pPr lvl="1"/>
            <a:r>
              <a:rPr lang="pt-BR" sz="1800" b="1" dirty="0"/>
              <a:t>Na Prática:</a:t>
            </a:r>
            <a:r>
              <a:rPr lang="pt-BR" sz="1800" dirty="0"/>
              <a:t> Se uma transação inclui várias etapas, todas elas devem ser concluídas com sucesso. Se qualquer passo falhar, a transação inteira é revertida (</a:t>
            </a:r>
            <a:r>
              <a:rPr lang="pt-BR" sz="1800" dirty="0" err="1"/>
              <a:t>rollback</a:t>
            </a:r>
            <a:r>
              <a:rPr lang="pt-BR" sz="1800" dirty="0"/>
              <a:t>).</a:t>
            </a:r>
          </a:p>
          <a:p>
            <a:pPr algn="l"/>
            <a:r>
              <a:rPr lang="pt-BR" sz="2000" dirty="0"/>
              <a:t>2. </a:t>
            </a:r>
            <a:r>
              <a:rPr lang="pt-BR" sz="2000" b="1" dirty="0"/>
              <a:t>Consistência</a:t>
            </a:r>
            <a:endParaRPr lang="pt-BR" sz="2000" dirty="0"/>
          </a:p>
          <a:p>
            <a:pPr lvl="1"/>
            <a:r>
              <a:rPr lang="pt-BR" sz="1800" b="1" dirty="0"/>
              <a:t>Conceito:</a:t>
            </a:r>
            <a:r>
              <a:rPr lang="pt-BR" sz="1800" dirty="0"/>
              <a:t> As transações devem levar o banco de dados de um estado consistente a outro. Isso significa que todas as regras de negócio e restrições no banco de dados devem ser mantidas.</a:t>
            </a:r>
          </a:p>
          <a:p>
            <a:pPr lvl="1"/>
            <a:r>
              <a:rPr lang="pt-BR" sz="1800" b="1" dirty="0"/>
              <a:t>Na Prática:</a:t>
            </a:r>
            <a:r>
              <a:rPr lang="pt-BR" sz="1800" dirty="0"/>
              <a:t> Por exemplo, em uma transferência bancária, a soma dos valores nas contas de origem e destino deve permanecer a mesma antes e depois da transação.</a:t>
            </a:r>
          </a:p>
          <a:p>
            <a:pPr algn="l"/>
            <a:r>
              <a:rPr lang="pt-BR" sz="2000" dirty="0"/>
              <a:t>3. </a:t>
            </a:r>
            <a:r>
              <a:rPr lang="pt-BR" sz="2000" b="1" dirty="0"/>
              <a:t>Isolamento</a:t>
            </a:r>
            <a:endParaRPr lang="pt-BR" sz="2000" dirty="0"/>
          </a:p>
          <a:p>
            <a:pPr lvl="1"/>
            <a:r>
              <a:rPr lang="pt-BR" sz="1800" b="1" dirty="0"/>
              <a:t>Conceito:</a:t>
            </a:r>
            <a:r>
              <a:rPr lang="pt-BR" sz="1800" dirty="0"/>
              <a:t> As transações são isoladas umas das outras, significando que a execução de uma não deve afetar a execução de outra.</a:t>
            </a:r>
          </a:p>
          <a:p>
            <a:pPr lvl="1"/>
            <a:r>
              <a:rPr lang="pt-BR" sz="1800" b="1" dirty="0"/>
              <a:t>Na Prática:</a:t>
            </a:r>
            <a:r>
              <a:rPr lang="pt-BR" sz="1800" dirty="0"/>
              <a:t> Isso é importante em sistemas onde várias transações ocorrem simultaneamente. O isolamento garante que as transações concorrentes não interfiram umas nas outras.</a:t>
            </a:r>
          </a:p>
          <a:p>
            <a:pPr algn="l"/>
            <a:r>
              <a:rPr lang="pt-BR" sz="2000" dirty="0"/>
              <a:t>4. </a:t>
            </a:r>
            <a:r>
              <a:rPr lang="pt-BR" sz="2000" b="1" dirty="0"/>
              <a:t>Durabilidade</a:t>
            </a:r>
            <a:endParaRPr lang="pt-BR" sz="2000" dirty="0"/>
          </a:p>
          <a:p>
            <a:pPr lvl="1"/>
            <a:r>
              <a:rPr lang="pt-BR" sz="1800" b="1" dirty="0"/>
              <a:t>Conceito:</a:t>
            </a:r>
            <a:r>
              <a:rPr lang="pt-BR" sz="1800" dirty="0"/>
              <a:t> Uma vez que uma transação foi confirmada, ela permanecerá assim. As mudanças realizadas pela transação são permanentes e devem sobreviver a falhas do sistema.</a:t>
            </a:r>
          </a:p>
          <a:p>
            <a:pPr lvl="1"/>
            <a:r>
              <a:rPr lang="pt-BR" sz="1800" b="1" dirty="0"/>
              <a:t>Na Prática:</a:t>
            </a:r>
            <a:r>
              <a:rPr lang="pt-BR" sz="1800" dirty="0"/>
              <a:t> Isso significa que mesmo no caso de um sistema cair ou reiniciar, o estado das transações concluídas não será perdido.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83830"/>
          </a:xfrm>
        </p:spPr>
        <p:txBody>
          <a:bodyPr/>
          <a:lstStyle/>
          <a:p>
            <a:r>
              <a:rPr lang="pt-BR" sz="2800" dirty="0"/>
              <a:t>Segurança - Propriedades do BD - </a:t>
            </a:r>
            <a:r>
              <a:rPr lang="pt-BR" sz="28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2058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240890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Existem alguns </a:t>
            </a:r>
            <a:r>
              <a:rPr lang="pt-BR" sz="2400" dirty="0" err="1"/>
              <a:t>SGBDs</a:t>
            </a:r>
            <a:r>
              <a:rPr lang="pt-BR" sz="2400" dirty="0"/>
              <a:t> para Bancos de Dados Relacionais que são muito utilizados por grandes empresas.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Abaixo, temos os 4 principais programas para </a:t>
            </a:r>
            <a:r>
              <a:rPr lang="pt-BR" sz="2400" dirty="0" err="1"/>
              <a:t>SGBDs</a:t>
            </a:r>
            <a:r>
              <a:rPr lang="pt-BR" sz="2400" dirty="0"/>
              <a:t>.</a:t>
            </a:r>
          </a:p>
          <a:p>
            <a:pPr algn="l"/>
            <a:r>
              <a:rPr lang="pt-BR" sz="2400" dirty="0"/>
              <a:t>Todos esses </a:t>
            </a:r>
            <a:r>
              <a:rPr lang="pt-BR" sz="2400" dirty="0" err="1"/>
              <a:t>SGBDs</a:t>
            </a:r>
            <a:r>
              <a:rPr lang="pt-BR" sz="2400" dirty="0"/>
              <a:t> utilizam o SQL como linguagem de programação.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Sistema Gerenciador de Banco de Dados (SGBD)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8D36C0-926F-4328-FC96-05B4517C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213034"/>
            <a:ext cx="10531753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570272" y="1386347"/>
            <a:ext cx="4079933" cy="549370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Para manipular as tabelas de um banco de dados, será necessário um Sistema de Banco de Dados. 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Um Sistema de Banco de Dados se trata de um programa que nos fornece uma interface que nos permite fazer a leitura de tabelas de um determinado banco de dado.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Sistema Gerenciador de Banco de Dados (SGBD)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3BB525-FDED-9C1D-36FD-D684782F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578" y="1491673"/>
            <a:ext cx="6703595" cy="3872903"/>
          </a:xfrm>
          <a:prstGeom prst="rect">
            <a:avLst/>
          </a:prstGeom>
        </p:spPr>
      </p:pic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638D025E-F001-A09B-86F8-845BD70F2D55}"/>
              </a:ext>
            </a:extLst>
          </p:cNvPr>
          <p:cNvSpPr txBox="1">
            <a:spLocks/>
          </p:cNvSpPr>
          <p:nvPr/>
        </p:nvSpPr>
        <p:spPr>
          <a:xfrm>
            <a:off x="5170578" y="5378244"/>
            <a:ext cx="7014047" cy="147975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/>
              <a:t>O Excel é um exemplo de um programa que nos oferece uma interface para manipular os dados. </a:t>
            </a:r>
          </a:p>
          <a:p>
            <a:pPr algn="l"/>
            <a:r>
              <a:rPr lang="pt-BR" sz="2000" dirty="0"/>
              <a:t>Podemos armazenar tabelas e ter uma espécie de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75826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169942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problema é que nem sempre o Excel será a melhor solução para as empresas se pensarmos em armazenamento de dados.</a:t>
            </a:r>
          </a:p>
          <a:p>
            <a:pPr algn="l"/>
            <a:r>
              <a:rPr lang="pt-BR" sz="2400" dirty="0"/>
              <a:t>Por isso, na maioria dos casos, será necessário trabalhar com programas muito mais potentes para armazenar e manipular bancos de dados.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Sistema Gerenciador de Banco de Dados (SGBD)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58FD3B-FDC4-370F-0FB7-078A6ABC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70" y="3085773"/>
            <a:ext cx="1034885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7EF679B-E038-C2CA-17E5-A5D302F548C9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Desafio</a:t>
            </a:r>
            <a:endParaRPr lang="en-US" sz="54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206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846.105 imagens, fotos stock, objetos 3D e vetores de Bom ...">
            <a:extLst>
              <a:ext uri="{FF2B5EF4-FFF2-40B4-BE49-F238E27FC236}">
                <a16:creationId xmlns:a16="http://schemas.microsoft.com/office/drawing/2014/main" id="{A19F87DD-89BE-45F8-AB24-4327612A2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r="2518" b="-3"/>
          <a:stretch/>
        </p:blipFill>
        <p:spPr bwMode="auto">
          <a:xfrm>
            <a:off x="7964129" y="207131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572492" y="2071316"/>
            <a:ext cx="7391637" cy="47952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/>
              <a:t>Em um banco de dados de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biblioteca</a:t>
            </a:r>
            <a:r>
              <a:rPr lang="en-US" sz="3600" dirty="0"/>
              <a:t>, </a:t>
            </a:r>
            <a:r>
              <a:rPr lang="en-US" sz="3600" dirty="0" err="1"/>
              <a:t>cada</a:t>
            </a:r>
            <a:r>
              <a:rPr lang="en-US" sz="3600" dirty="0"/>
              <a:t> </a:t>
            </a:r>
            <a:r>
              <a:rPr lang="en-US" sz="3600" dirty="0" err="1"/>
              <a:t>livro</a:t>
            </a:r>
            <a:r>
              <a:rPr lang="en-US" sz="3600" dirty="0"/>
              <a:t> </a:t>
            </a:r>
            <a:r>
              <a:rPr lang="en-US" sz="3600" dirty="0" err="1"/>
              <a:t>tem</a:t>
            </a:r>
            <a:r>
              <a:rPr lang="en-US" sz="3600" dirty="0"/>
              <a:t> um ID </a:t>
            </a:r>
            <a:r>
              <a:rPr lang="en-US" sz="3600" dirty="0" err="1"/>
              <a:t>único</a:t>
            </a:r>
            <a:r>
              <a:rPr lang="en-US" sz="3600" dirty="0"/>
              <a:t>, um </a:t>
            </a:r>
            <a:r>
              <a:rPr lang="en-US" sz="3600" dirty="0" err="1"/>
              <a:t>título</a:t>
            </a:r>
            <a:r>
              <a:rPr lang="en-US" sz="3600" dirty="0"/>
              <a:t>, um </a:t>
            </a:r>
            <a:r>
              <a:rPr lang="en-US" sz="3600" dirty="0" err="1"/>
              <a:t>autor</a:t>
            </a:r>
            <a:r>
              <a:rPr lang="en-US" sz="3600" dirty="0"/>
              <a:t> e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categoria</a:t>
            </a:r>
            <a:r>
              <a:rPr lang="en-US" sz="3600" dirty="0"/>
              <a:t>. Um </a:t>
            </a:r>
            <a:r>
              <a:rPr lang="en-US" sz="3600" dirty="0" err="1"/>
              <a:t>aluno</a:t>
            </a:r>
            <a:r>
              <a:rPr lang="en-US" sz="3600" dirty="0"/>
              <a:t> </a:t>
            </a:r>
            <a:r>
              <a:rPr lang="en-US" sz="3600" dirty="0" err="1"/>
              <a:t>encontra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anotação</a:t>
            </a:r>
            <a:r>
              <a:rPr lang="en-US" sz="3600" dirty="0"/>
              <a:t> que </a:t>
            </a:r>
            <a:r>
              <a:rPr lang="en-US" sz="3600" dirty="0" err="1"/>
              <a:t>diz</a:t>
            </a:r>
            <a:r>
              <a:rPr lang="en-US" sz="3600" dirty="0"/>
              <a:t>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/>
              <a:t>O ID do </a:t>
            </a:r>
            <a:r>
              <a:rPr lang="en-US" sz="3600" dirty="0" err="1"/>
              <a:t>livro</a:t>
            </a:r>
            <a:r>
              <a:rPr lang="en-US" sz="3600" dirty="0"/>
              <a:t> de </a:t>
            </a:r>
            <a:r>
              <a:rPr lang="en-US" sz="3600" dirty="0" err="1"/>
              <a:t>Física</a:t>
            </a:r>
            <a:r>
              <a:rPr lang="en-US" sz="3600" dirty="0"/>
              <a:t> é o dobro do </a:t>
            </a:r>
            <a:r>
              <a:rPr lang="en-US" sz="3600" dirty="0" err="1"/>
              <a:t>livro</a:t>
            </a:r>
            <a:r>
              <a:rPr lang="en-US" sz="3600" dirty="0"/>
              <a:t> de </a:t>
            </a:r>
            <a:r>
              <a:rPr lang="en-US" sz="3600" dirty="0" err="1"/>
              <a:t>Matemática</a:t>
            </a:r>
            <a:endParaRPr lang="en-US" sz="3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/>
              <a:t>a soma dos IDs dos </a:t>
            </a:r>
            <a:r>
              <a:rPr lang="en-US" sz="3600" dirty="0" err="1"/>
              <a:t>livros</a:t>
            </a:r>
            <a:r>
              <a:rPr lang="en-US" sz="3600" dirty="0"/>
              <a:t> de </a:t>
            </a:r>
            <a:r>
              <a:rPr lang="en-US" sz="3600" dirty="0" err="1"/>
              <a:t>História</a:t>
            </a:r>
            <a:r>
              <a:rPr lang="en-US" sz="3600" dirty="0"/>
              <a:t> e </a:t>
            </a:r>
            <a:r>
              <a:rPr lang="en-US" sz="3600" dirty="0" err="1"/>
              <a:t>Matemática</a:t>
            </a:r>
            <a:r>
              <a:rPr lang="en-US" sz="3600" dirty="0"/>
              <a:t> é 14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/>
              <a:t>o </a:t>
            </a:r>
            <a:r>
              <a:rPr lang="en-US" sz="3600" dirty="0" err="1"/>
              <a:t>livro</a:t>
            </a:r>
            <a:r>
              <a:rPr lang="en-US" sz="3600" dirty="0"/>
              <a:t> de </a:t>
            </a:r>
            <a:r>
              <a:rPr lang="en-US" sz="3600" dirty="0" err="1"/>
              <a:t>Matemática</a:t>
            </a:r>
            <a:r>
              <a:rPr lang="en-US" sz="3600" dirty="0"/>
              <a:t> </a:t>
            </a:r>
            <a:r>
              <a:rPr lang="en-US" sz="3600" dirty="0" err="1"/>
              <a:t>tem</a:t>
            </a:r>
            <a:r>
              <a:rPr lang="en-US" sz="3600" dirty="0"/>
              <a:t> o ID 4</a:t>
            </a:r>
          </a:p>
          <a:p>
            <a:pPr algn="l"/>
            <a:r>
              <a:rPr lang="en-US" sz="3600" dirty="0"/>
              <a:t>Qual é o ID do </a:t>
            </a:r>
            <a:r>
              <a:rPr lang="en-US" sz="3600" dirty="0" err="1"/>
              <a:t>livro</a:t>
            </a:r>
            <a:r>
              <a:rPr lang="en-US" sz="3600" dirty="0"/>
              <a:t> de </a:t>
            </a:r>
            <a:r>
              <a:rPr lang="en-US" sz="3600" dirty="0" err="1"/>
              <a:t>Física</a:t>
            </a:r>
            <a:r>
              <a:rPr lang="en-US" sz="3600" dirty="0"/>
              <a:t> e </a:t>
            </a:r>
            <a:r>
              <a:rPr lang="en-US" sz="3600" dirty="0" err="1"/>
              <a:t>História</a:t>
            </a:r>
            <a:r>
              <a:rPr lang="en-US" sz="3600" dirty="0"/>
              <a:t>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3600" b="0" i="0" dirty="0">
              <a:effectLst/>
            </a:endParaRPr>
          </a:p>
          <a:p>
            <a:pPr algn="l"/>
            <a:r>
              <a:rPr lang="en-US" sz="3600" b="1" i="0" dirty="0" err="1">
                <a:effectLst/>
              </a:rPr>
              <a:t>Resposta</a:t>
            </a:r>
            <a:r>
              <a:rPr lang="en-US" sz="3600" b="0" i="0" dirty="0">
                <a:effectLst/>
              </a:rPr>
              <a:t>: </a:t>
            </a:r>
            <a:r>
              <a:rPr lang="pt-BR" sz="3600" dirty="0"/>
              <a:t>o ID do livro de Física é 8 e o do livro de História é 10.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1181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280367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Para acessar e consultar os dados em um banco de dados, é necessário o uso de uma série de comandos.</a:t>
            </a:r>
          </a:p>
          <a:p>
            <a:pPr algn="l"/>
            <a:r>
              <a:rPr lang="pt-BR" sz="2400" dirty="0"/>
              <a:t>Esses comandos, na verdade, se tratam de uma linguagem de programação, chamada SQL: </a:t>
            </a:r>
            <a:r>
              <a:rPr lang="pt-BR" sz="2400" dirty="0" err="1"/>
              <a:t>Structured</a:t>
            </a:r>
            <a:r>
              <a:rPr lang="pt-BR" sz="2400" dirty="0"/>
              <a:t> Query </a:t>
            </a:r>
            <a:r>
              <a:rPr lang="pt-BR" sz="2400" dirty="0" err="1"/>
              <a:t>Language</a:t>
            </a:r>
            <a:r>
              <a:rPr lang="pt-BR" sz="2400" dirty="0"/>
              <a:t>. Traduzindo para o português, a sigla SQL significa Linguagem de Consulta Estruturada.</a:t>
            </a:r>
          </a:p>
          <a:p>
            <a:pPr algn="l"/>
            <a:r>
              <a:rPr lang="pt-BR" sz="2400" dirty="0"/>
              <a:t>Essa é uma linguagem de bancos de dados universal e é por dela que será possível a consulta aos dados dentro dos bancos de dados.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SQL </a:t>
            </a:r>
            <a:r>
              <a:rPr lang="pt-BR" sz="2800" dirty="0">
                <a:sym typeface="Wingdings" panose="05000000000000000000" pitchFamily="2" charset="2"/>
              </a:rPr>
              <a:t> </a:t>
            </a:r>
            <a:r>
              <a:rPr lang="pt-BR" sz="2800" dirty="0" err="1">
                <a:sym typeface="Wingdings" panose="05000000000000000000" pitchFamily="2" charset="2"/>
              </a:rPr>
              <a:t>Structure</a:t>
            </a:r>
            <a:r>
              <a:rPr lang="pt-BR" sz="2800" dirty="0">
                <a:sym typeface="Wingdings" panose="05000000000000000000" pitchFamily="2" charset="2"/>
              </a:rPr>
              <a:t> Query </a:t>
            </a:r>
            <a:r>
              <a:rPr lang="pt-BR" sz="2800" dirty="0" err="1">
                <a:sym typeface="Wingdings" panose="05000000000000000000" pitchFamily="2" charset="2"/>
              </a:rPr>
              <a:t>Language</a:t>
            </a:r>
            <a:endParaRPr lang="pt-BR" sz="28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07A34-D5F0-45D1-C214-25698B30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451910"/>
            <a:ext cx="10863310" cy="22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280367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Para acessar e consultar os dados em um banco de dados, é necessário o uso de uma série de comandos.</a:t>
            </a:r>
          </a:p>
          <a:p>
            <a:pPr algn="l"/>
            <a:r>
              <a:rPr lang="pt-BR" sz="2400" dirty="0"/>
              <a:t>Esses comandos, na verdade, se tratam de uma linguagem de programação, chamada SQL: </a:t>
            </a:r>
            <a:r>
              <a:rPr lang="pt-BR" sz="2400" dirty="0" err="1"/>
              <a:t>Structured</a:t>
            </a:r>
            <a:r>
              <a:rPr lang="pt-BR" sz="2400" dirty="0"/>
              <a:t> Query </a:t>
            </a:r>
            <a:r>
              <a:rPr lang="pt-BR" sz="2400" dirty="0" err="1"/>
              <a:t>Language</a:t>
            </a:r>
            <a:r>
              <a:rPr lang="pt-BR" sz="2400" dirty="0"/>
              <a:t> (Linguagem de Consulta Estruturada).</a:t>
            </a:r>
          </a:p>
          <a:p>
            <a:pPr algn="l"/>
            <a:r>
              <a:rPr lang="pt-BR" sz="2400" dirty="0"/>
              <a:t>É uma linguagem de bancos de dados universal e é por ela que será possível a consulta aos dados dentro dos bancos de dados.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SQL </a:t>
            </a:r>
            <a:r>
              <a:rPr lang="pt-BR" sz="2800" dirty="0">
                <a:sym typeface="Wingdings" panose="05000000000000000000" pitchFamily="2" charset="2"/>
              </a:rPr>
              <a:t> </a:t>
            </a:r>
            <a:r>
              <a:rPr lang="pt-BR" sz="2800" dirty="0" err="1">
                <a:sym typeface="Wingdings" panose="05000000000000000000" pitchFamily="2" charset="2"/>
              </a:rPr>
              <a:t>Structure</a:t>
            </a:r>
            <a:r>
              <a:rPr lang="pt-BR" sz="2800" dirty="0">
                <a:sym typeface="Wingdings" panose="05000000000000000000" pitchFamily="2" charset="2"/>
              </a:rPr>
              <a:t> Query </a:t>
            </a:r>
            <a:r>
              <a:rPr lang="pt-BR" sz="2800" dirty="0" err="1">
                <a:sym typeface="Wingdings" panose="05000000000000000000" pitchFamily="2" charset="2"/>
              </a:rPr>
              <a:t>Language</a:t>
            </a:r>
            <a:endParaRPr lang="pt-BR" sz="28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33598E-3CB2-4E1E-FD90-2984D724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07" y="4370321"/>
            <a:ext cx="5349813" cy="23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6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280367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Uma query é um pedido de uma informação ou de um dado. Esse pedido também pode ser entendido como uma consulta, uma solicitação ou, ainda, uma requisição.</a:t>
            </a:r>
          </a:p>
          <a:p>
            <a:pPr algn="l"/>
            <a:r>
              <a:rPr lang="pt-BR" sz="2400" dirty="0"/>
              <a:t>Uma query é uma leitura dos dados de uma tabela dentro de um banco de dados. Ou seja, quando queremos visualizar determinados dados de uma tabela, na prática o que queremos é fazer uma consulta aos dados do banco de dados. </a:t>
            </a:r>
          </a:p>
          <a:p>
            <a:pPr algn="l"/>
            <a:r>
              <a:rPr lang="pt-BR" sz="2400" dirty="0"/>
              <a:t>A leitura desses dados não é aleatória. Ela é baseada em uma série de comandos, feitos a partir da linguagem SQL.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uma query (consulta)?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4DCE79-B8DE-EBC1-F5EC-84930576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59" y="4462712"/>
            <a:ext cx="7297882" cy="22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3" y="1386348"/>
            <a:ext cx="3470786" cy="4185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Ao lado temos um exemplo simplificado de como seria uma query (consulta) aos dados em uma tabela de um banco de dados, utilizando um código em SQL.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uma query (consulta)?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44F807-9309-F43E-4B1B-DC34F7FA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65" y="816547"/>
            <a:ext cx="6685935" cy="60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3" y="1386348"/>
            <a:ext cx="10992464" cy="250722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SQL é uma linguagem de consulta a bancos de dados, enquanto o MySQL, SQL Server, Oracle </a:t>
            </a:r>
            <a:r>
              <a:rPr lang="pt-BR" sz="2400" dirty="0" err="1"/>
              <a:t>Database</a:t>
            </a:r>
            <a:r>
              <a:rPr lang="pt-BR" sz="2400" dirty="0"/>
              <a:t> e PostgreSQL são programas utilizados para gerenciamento dos bancos de dados.</a:t>
            </a:r>
            <a:endParaRPr lang="pt-BR" sz="1400" dirty="0"/>
          </a:p>
          <a:p>
            <a:pPr algn="l"/>
            <a:endParaRPr lang="pt-BR" sz="1200" dirty="0"/>
          </a:p>
          <a:p>
            <a:pPr algn="l"/>
            <a:r>
              <a:rPr lang="pt-BR" sz="2400" dirty="0"/>
              <a:t>Portanto, a pergunta não deve ser: aprender SQL ou MySQL? E sim, aprender SQL para usar no MySQL? Ou no SQL Server? Ou no Oracle? Ou no PostgreSQL?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SQL x MySQL, SQL Server, Oracle e PostgreSQL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77A289-C71F-E91F-59B6-CB7AB152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835" y="4112290"/>
            <a:ext cx="5474062" cy="27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0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1386347"/>
            <a:ext cx="11078497" cy="444708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SQL é uma linguagem universal para manipular dados em bancos de dados.</a:t>
            </a:r>
          </a:p>
          <a:p>
            <a:pPr algn="l"/>
            <a:r>
              <a:rPr lang="pt-BR" sz="2400" dirty="0"/>
              <a:t>Qualquer empresa que precise lidar com um alto volume de dados precisará de profissionais com esse conhecimento. Essa linguagem possui aplicações em diferentes áreas e profissões.</a:t>
            </a:r>
          </a:p>
          <a:p>
            <a:pPr algn="l"/>
            <a:r>
              <a:rPr lang="pt-BR" sz="2400" dirty="0"/>
              <a:t>O profissional que tiver conhecimento não só em ferramentas como o Excel, Power BI ou Python, mas também em SQL, terá muitas oportunidades de atuação.</a:t>
            </a:r>
          </a:p>
          <a:p>
            <a:pPr algn="l"/>
            <a:r>
              <a:rPr lang="pt-BR" sz="2400" dirty="0"/>
              <a:t>O motivo para aprender SQL é simples: garantir uma maior versatilidade no conhecimento e ser um profissional diferenciado e requisitado no mercado.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Por que aprender SQL</a:t>
            </a:r>
            <a:r>
              <a:rPr lang="pt-BR" sz="4000" dirty="0"/>
              <a:t>?</a:t>
            </a:r>
            <a:endParaRPr lang="pt-BR" sz="28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758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6678561" y="427379"/>
            <a:ext cx="5090652" cy="277287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1- SQL é futuro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Alto volume de dados;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Segurança da informação;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Linguagem atemporal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1103262"/>
          </a:xfrm>
        </p:spPr>
        <p:txBody>
          <a:bodyPr/>
          <a:lstStyle/>
          <a:p>
            <a:r>
              <a:rPr lang="pt-BR" sz="2800" dirty="0"/>
              <a:t>Por que aprender SQL</a:t>
            </a:r>
            <a:r>
              <a:rPr lang="pt-BR" sz="4000" dirty="0"/>
              <a:t>?</a:t>
            </a:r>
            <a:br>
              <a:rPr lang="pt-BR" sz="4000" dirty="0"/>
            </a:br>
            <a:r>
              <a:rPr lang="pt-BR" sz="4000" dirty="0"/>
              <a:t>2 </a:t>
            </a:r>
            <a:r>
              <a:rPr lang="pt-BR" sz="2800" dirty="0"/>
              <a:t>grandes motivos: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DC550D-E279-8ED3-DC00-CBED1C98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2622375"/>
            <a:ext cx="11427541" cy="42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2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1103262"/>
          </a:xfrm>
        </p:spPr>
        <p:txBody>
          <a:bodyPr/>
          <a:lstStyle/>
          <a:p>
            <a:r>
              <a:rPr lang="pt-BR" sz="2800" dirty="0"/>
              <a:t>Por que aprender SQL</a:t>
            </a:r>
            <a:r>
              <a:rPr lang="pt-BR" sz="4000" dirty="0"/>
              <a:t>?</a:t>
            </a:r>
            <a:br>
              <a:rPr lang="pt-BR" sz="4000" dirty="0"/>
            </a:br>
            <a:r>
              <a:rPr lang="pt-BR" sz="4000" dirty="0"/>
              <a:t>2 </a:t>
            </a:r>
            <a:r>
              <a:rPr lang="pt-BR" sz="2800" dirty="0"/>
              <a:t>grandes motivos: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7263580" y="1805285"/>
            <a:ext cx="5090652" cy="277287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2- Muitas empresas utilizam: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9C7E9A-1587-DD86-B157-E7CA88F5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63" y="2298317"/>
            <a:ext cx="11572162" cy="45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6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1103262"/>
          </a:xfrm>
        </p:spPr>
        <p:txBody>
          <a:bodyPr/>
          <a:lstStyle/>
          <a:p>
            <a:r>
              <a:rPr lang="pt-BR" sz="2800" dirty="0"/>
              <a:t>Por que aprender SQL</a:t>
            </a:r>
            <a:r>
              <a:rPr lang="pt-BR" sz="4000" dirty="0"/>
              <a:t>?</a:t>
            </a:r>
            <a:br>
              <a:rPr lang="pt-BR" sz="4000" dirty="0"/>
            </a:br>
            <a:r>
              <a:rPr lang="pt-BR" sz="4000" dirty="0"/>
              <a:t>2 </a:t>
            </a:r>
            <a:r>
              <a:rPr lang="pt-BR" sz="2800" dirty="0"/>
              <a:t>grandes motivos: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668593" y="2957318"/>
            <a:ext cx="4758813" cy="277287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400" dirty="0"/>
              <a:t>2- Muitas empresas utilizam: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A080A2-BCC1-8576-0F42-49CDAF6F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06" y="985655"/>
            <a:ext cx="6757219" cy="58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Profissionais em bancos de dados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148734"/>
            <a:ext cx="11039168" cy="119134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Um profissional com conhecimento em Bancos de Dados pode atuar em diferentes segmentos. Observe que há uma grande variedade para que trabalha com dados.</a:t>
            </a:r>
          </a:p>
          <a:p>
            <a:pPr algn="l"/>
            <a:r>
              <a:rPr lang="pt-BR" sz="2400" dirty="0"/>
              <a:t>As principais são: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880F7D-7411-FE0F-730C-22C923F8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21" y="2340077"/>
            <a:ext cx="11701380" cy="44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Gerais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1" y="1866121"/>
            <a:ext cx="10515600" cy="458444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Calendário Escolar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Plano de Curso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Plano de Ensino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Professor referencial</a:t>
            </a:r>
          </a:p>
        </p:txBody>
      </p:sp>
    </p:spTree>
    <p:extLst>
      <p:ext uri="{BB962C8B-B14F-4D97-AF65-F5344CB8AC3E}">
        <p14:creationId xmlns:p14="http://schemas.microsoft.com/office/powerpoint/2010/main" val="3800037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Instalação do MySQL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148733"/>
            <a:ext cx="11039168" cy="190418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programa (SGBD) escolhido é o MySQL.</a:t>
            </a:r>
          </a:p>
          <a:p>
            <a:pPr algn="l"/>
            <a:r>
              <a:rPr lang="pt-BR" sz="2400" dirty="0"/>
              <a:t>O SGBD será composto essencialmente por 2 partes: um Servidor e uma Interface.</a:t>
            </a:r>
          </a:p>
          <a:p>
            <a:pPr algn="l"/>
            <a:r>
              <a:rPr lang="pt-BR" sz="2400" dirty="0"/>
              <a:t>Para o caso do MySQL, teremos que instalar o MySQL Server e o MySQL Workbench, respectivamente.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062445-2ED9-06EB-B974-37EF50263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41" y="3319231"/>
            <a:ext cx="9492990" cy="33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Instalação do MySQL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148733"/>
            <a:ext cx="11039168" cy="190418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programa (SGBD) escolhido é o MySQL.</a:t>
            </a:r>
          </a:p>
          <a:p>
            <a:pPr algn="l"/>
            <a:r>
              <a:rPr lang="pt-BR" sz="2400" dirty="0"/>
              <a:t>O SGBD será composto essencialmente por 2 partes: um Servidor e uma Interface.</a:t>
            </a:r>
          </a:p>
          <a:p>
            <a:pPr algn="l"/>
            <a:r>
              <a:rPr lang="pt-BR" sz="2400" dirty="0"/>
              <a:t>Para o caso do MySQL, teremos que instalar o MySQL Server e o MySQL Workbench, respectivamente.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062445-2ED9-06EB-B974-37EF50263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41" y="3319231"/>
            <a:ext cx="9492990" cy="33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6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Por que MySQL é tão popular?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148733"/>
            <a:ext cx="11039168" cy="5035757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Gratuito e Open </a:t>
            </a:r>
            <a:r>
              <a:rPr lang="pt-BR" sz="2400" b="1" dirty="0" err="1"/>
              <a:t>Source</a:t>
            </a:r>
            <a:r>
              <a:rPr lang="pt-BR" sz="2400" b="1" dirty="0"/>
              <a:t>:</a:t>
            </a:r>
            <a:r>
              <a:rPr lang="pt-BR" sz="2400" dirty="0"/>
              <a:t> Ideal para startups e empresas com orçamentos limitados.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Flexibilidade e Facilidade de Uso:</a:t>
            </a:r>
            <a:r>
              <a:rPr lang="pt-BR" sz="2400" dirty="0"/>
              <a:t> Suporta várias plataformas (Windows, Linux, </a:t>
            </a:r>
            <a:r>
              <a:rPr lang="pt-BR" sz="2400" dirty="0" err="1"/>
              <a:t>macOS</a:t>
            </a:r>
            <a:r>
              <a:rPr lang="pt-BR" sz="2400" dirty="0"/>
              <a:t>) e é relativamente fácil de aprender e usar.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Performance e Confiabilidade:</a:t>
            </a:r>
            <a:r>
              <a:rPr lang="pt-BR" sz="2400" dirty="0"/>
              <a:t> Conhecido por sua velocidade e confiabilidade, mesmo com grandes volumes de dados.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Ampla Comunidade:</a:t>
            </a:r>
            <a:r>
              <a:rPr lang="pt-BR" sz="2400" dirty="0"/>
              <a:t> Uma grande comunidade de desenvolvedores e uma vasta quantidade de documentação disponível.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Compatibilidade:</a:t>
            </a:r>
            <a:r>
              <a:rPr lang="pt-BR" sz="2400" dirty="0"/>
              <a:t> Integra-se bem com uma variedade de linguagens de programação e ferramentas de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25430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Vantagens do MySQL Workbench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1039168" cy="432619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Facilita o aprendizado do MySQL, especialmente para iniciantes, através de sua interface gráfica.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Ferramenta abrangente para profissionais experientes, oferecendo recursos avançados de modelagem e administração.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Melhora a eficiência no desenvolvimento e manutenção de bancos de dados.</a:t>
            </a:r>
          </a:p>
        </p:txBody>
      </p:sp>
    </p:spTree>
    <p:extLst>
      <p:ext uri="{BB962C8B-B14F-4D97-AF65-F5344CB8AC3E}">
        <p14:creationId xmlns:p14="http://schemas.microsoft.com/office/powerpoint/2010/main" val="47445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2035277"/>
            <a:ext cx="10685206" cy="445759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/>
              <a:t>Como instalar:</a:t>
            </a:r>
            <a:endParaRPr lang="pt-BR" sz="2000" dirty="0">
              <a:hlinkClick r:id="rId2"/>
            </a:endParaRPr>
          </a:p>
          <a:p>
            <a:r>
              <a:rPr lang="pt-BR" sz="2000" dirty="0">
                <a:hlinkClick r:id="rId2"/>
              </a:rPr>
              <a:t>https://www.guiadoexcel.com.br/como-instalar-o-mysql-e-workbench-local-no-windows/</a:t>
            </a:r>
            <a:endParaRPr lang="pt-BR" sz="2000" dirty="0"/>
          </a:p>
          <a:p>
            <a:pPr algn="l"/>
            <a:endParaRPr lang="pt-BR" sz="2400" dirty="0"/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Link para instalação:</a:t>
            </a:r>
          </a:p>
          <a:p>
            <a:r>
              <a:rPr lang="pt-BR" sz="2000" kern="0" dirty="0">
                <a:solidFill>
                  <a:srgbClr val="0000FF"/>
                </a:solidFill>
                <a:effectLst/>
                <a:latin typeface="system-ui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https://dev.mysql.com/downloads/installer/</a:t>
            </a: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Instalação MySQL Workbench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44782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443"/>
          </a:xfrm>
        </p:spPr>
        <p:txBody>
          <a:bodyPr>
            <a:normAutofit/>
          </a:bodyPr>
          <a:lstStyle/>
          <a:p>
            <a:r>
              <a:rPr lang="pt-BR" sz="2800" dirty="0"/>
              <a:t>Banco de Dados Relacional x Não Relacional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570271" y="1219201"/>
            <a:ext cx="11208773" cy="566084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19C2772-5D6E-E6BD-33AC-7EA5B0E10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43181"/>
              </p:ext>
            </p:extLst>
          </p:nvPr>
        </p:nvGraphicFramePr>
        <p:xfrm>
          <a:off x="838199" y="1573161"/>
          <a:ext cx="10783529" cy="49320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7161">
                  <a:extLst>
                    <a:ext uri="{9D8B030D-6E8A-4147-A177-3AD203B41FA5}">
                      <a16:colId xmlns:a16="http://schemas.microsoft.com/office/drawing/2014/main" val="2887116082"/>
                    </a:ext>
                  </a:extLst>
                </a:gridCol>
                <a:gridCol w="4275711">
                  <a:extLst>
                    <a:ext uri="{9D8B030D-6E8A-4147-A177-3AD203B41FA5}">
                      <a16:colId xmlns:a16="http://schemas.microsoft.com/office/drawing/2014/main" val="50921207"/>
                    </a:ext>
                  </a:extLst>
                </a:gridCol>
                <a:gridCol w="4650657">
                  <a:extLst>
                    <a:ext uri="{9D8B030D-6E8A-4147-A177-3AD203B41FA5}">
                      <a16:colId xmlns:a16="http://schemas.microsoft.com/office/drawing/2014/main" val="3365611197"/>
                    </a:ext>
                  </a:extLst>
                </a:gridCol>
              </a:tblGrid>
              <a:tr h="535017">
                <a:tc>
                  <a:txBody>
                    <a:bodyPr/>
                    <a:lstStyle/>
                    <a:p>
                      <a:pPr fontAlgn="b"/>
                      <a:r>
                        <a:rPr lang="pt-BR" sz="2400" b="0" cap="none" spc="0">
                          <a:solidFill>
                            <a:schemeClr val="bg1"/>
                          </a:solidFill>
                          <a:effectLst/>
                        </a:rPr>
                        <a:t>Critério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2400" b="0" cap="none" spc="0" dirty="0">
                          <a:solidFill>
                            <a:schemeClr val="bg1"/>
                          </a:solidFill>
                          <a:effectLst/>
                        </a:rPr>
                        <a:t>Bancos de Dados Relacionais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2400" b="0" cap="none" spc="0" dirty="0">
                          <a:solidFill>
                            <a:schemeClr val="bg1"/>
                          </a:solidFill>
                          <a:effectLst/>
                        </a:rPr>
                        <a:t>Bancos de Dados </a:t>
                      </a:r>
                      <a:r>
                        <a:rPr lang="pt-BR" sz="2400" b="0" cap="none" spc="0" dirty="0" err="1">
                          <a:solidFill>
                            <a:schemeClr val="bg1"/>
                          </a:solidFill>
                          <a:effectLst/>
                        </a:rPr>
                        <a:t>NoSQL</a:t>
                      </a:r>
                      <a:endParaRPr lang="pt-BR" sz="2400" b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2507619351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Estrutura de Dados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Utilizam tabelas com linhas e colunas.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Usam documentos, chave-valor, colunas amplas ou grafos.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1881491718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Esquema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Possuem esquemas rígidos e predefinidos.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Oferecem flexibilidade de esquema.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4157383446"/>
                  </a:ext>
                </a:extLst>
              </a:tr>
              <a:tr h="1053248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Escala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Orientados para a escala vertical (fortalecer um único servidor).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Projetados para escala horizontal (distribuir carga entre vários servidores).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1868830596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Transações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Seguem estritamente as propriedades ACID.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Geralmente não suportam transações </a:t>
                      </a:r>
                      <a:r>
                        <a:rPr lang="pt-BR" sz="2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multi-operacionais</a:t>
                      </a:r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, dependendo somente do software fazer este controle.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23710213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Exemplos Conhecidos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MySQL, PostgreSQL, Oracle, SQL Server.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MongoDB</a:t>
                      </a:r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, Cassandra, Redis, Neo4j.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1632985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30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068311"/>
            <a:ext cx="10515600" cy="6818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75EAC3-B747-26A6-90A2-796C618A619C}"/>
              </a:ext>
            </a:extLst>
          </p:cNvPr>
          <p:cNvSpPr txBox="1">
            <a:spLocks/>
          </p:cNvSpPr>
          <p:nvPr/>
        </p:nvSpPr>
        <p:spPr>
          <a:xfrm>
            <a:off x="838200" y="5826940"/>
            <a:ext cx="10869561" cy="5506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/>
              <a:t>Acesse:   </a:t>
            </a:r>
            <a:r>
              <a:rPr lang="pt-BR" sz="4000" b="1" dirty="0"/>
              <a:t>https://kahoot.it/</a:t>
            </a:r>
            <a:endParaRPr lang="pt-BR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pt-BR" sz="2400" dirty="0"/>
          </a:p>
        </p:txBody>
      </p:sp>
      <p:pic>
        <p:nvPicPr>
          <p:cNvPr id="7170" name="Picture 2" descr="Kahoot! (Video Game) - TV Tropes">
            <a:extLst>
              <a:ext uri="{FF2B5EF4-FFF2-40B4-BE49-F238E27FC236}">
                <a16:creationId xmlns:a16="http://schemas.microsoft.com/office/drawing/2014/main" id="{20804C26-15FE-B1C3-1A66-44703794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535" y="842169"/>
            <a:ext cx="5574890" cy="47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log da Casel Profissionalização: O que é Software?">
            <a:extLst>
              <a:ext uri="{FF2B5EF4-FFF2-40B4-BE49-F238E27FC236}">
                <a16:creationId xmlns:a16="http://schemas.microsoft.com/office/drawing/2014/main" id="{32558386-552D-F5A8-8CCF-19FD13914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99" y="2574518"/>
            <a:ext cx="3963627" cy="317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080"/>
            <a:ext cx="10515600" cy="464165"/>
          </a:xfrm>
        </p:spPr>
        <p:txBody>
          <a:bodyPr/>
          <a:lstStyle/>
          <a:p>
            <a:r>
              <a:rPr lang="pt-BR" sz="2800" dirty="0"/>
              <a:t>Tópicos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5D2C5D-45B5-08D6-B916-BB2448A2B928}"/>
              </a:ext>
            </a:extLst>
          </p:cNvPr>
          <p:cNvSpPr txBox="1">
            <a:spLocks/>
          </p:cNvSpPr>
          <p:nvPr/>
        </p:nvSpPr>
        <p:spPr>
          <a:xfrm>
            <a:off x="838200" y="1179871"/>
            <a:ext cx="5257800" cy="52519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 Sistema Gerenciador de Banco de </a:t>
            </a:r>
          </a:p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Dados (SGBD)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1.1. Definição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1.2. Tipos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1.3. Características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 Estrutura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1.5. Instalação e configuração </a:t>
            </a:r>
          </a:p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 Modelo relacional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 Modelagem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2.2. SQL (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Structured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Query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2.3. DCL (Data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Control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 DDL (Data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Definition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2.5. Migração de dados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 DML (Data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Manipulation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endParaRPr lang="pt-BR" sz="16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 Operadores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 Funções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2.9. Agrupamento de dados (GROUP BY)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2.10. União de dados (UNION)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7953F0F-B44D-70E1-ECC6-203D0F97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657" y="5690624"/>
            <a:ext cx="3923069" cy="1120877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E5E38C58-9512-ED17-B7BC-07A8117EB62F}"/>
              </a:ext>
            </a:extLst>
          </p:cNvPr>
          <p:cNvSpPr txBox="1">
            <a:spLocks/>
          </p:cNvSpPr>
          <p:nvPr/>
        </p:nvSpPr>
        <p:spPr>
          <a:xfrm>
            <a:off x="5613767" y="1160207"/>
            <a:ext cx="4775567" cy="52519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 Associação de tabelas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Subconsultas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 TCL (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transaction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control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2.14. VIEW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2.15. STORED PROCEDURE</a:t>
            </a:r>
          </a:p>
          <a:p>
            <a:pPr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2.16. FUNCTION </a:t>
            </a:r>
          </a:p>
          <a:p>
            <a:pPr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2.17. TRIGGERS </a:t>
            </a:r>
          </a:p>
          <a:p>
            <a:pPr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2.18. EVENT </a:t>
            </a:r>
            <a:endParaRPr lang="pt-BR" sz="16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6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080"/>
            <a:ext cx="10515600" cy="464165"/>
          </a:xfrm>
        </p:spPr>
        <p:txBody>
          <a:bodyPr/>
          <a:lstStyle/>
          <a:p>
            <a:r>
              <a:rPr lang="pt-BR" sz="2800" dirty="0"/>
              <a:t>Tópicos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5D2C5D-45B5-08D6-B916-BB2448A2B928}"/>
              </a:ext>
            </a:extLst>
          </p:cNvPr>
          <p:cNvSpPr txBox="1">
            <a:spLocks/>
          </p:cNvSpPr>
          <p:nvPr/>
        </p:nvSpPr>
        <p:spPr>
          <a:xfrm>
            <a:off x="248265" y="966627"/>
            <a:ext cx="4775567" cy="54519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 Sistema Gerenciador de Banco de </a:t>
            </a:r>
          </a:p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Dados (SGBD)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1.1. Definição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1.2. Tipos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1.2.1.Relacional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1.2.2.Não relacional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1.3. Características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 Estrutura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1.4.1.Tabela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1.4.2.Registro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1.4.3.Campo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1.4.4.Tipos de dados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1.5. Instalação e configuração </a:t>
            </a:r>
          </a:p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 Modelo relacional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 Modelagem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2.1.1.Dicionário de dados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2.1.2.Modelo Entidade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Relacionamento - MER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2.1.3.Diagrama Entidade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Relacionamento - DER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2.1.4.Formas normais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2.2. SQL (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Structured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Query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2.3. DCL (Data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Control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2.3.1.GRANT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2.3.2.REVOKE 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9D0CE4B0-5E54-8EE3-AB0E-55B89F58BDD4}"/>
              </a:ext>
            </a:extLst>
          </p:cNvPr>
          <p:cNvSpPr txBox="1">
            <a:spLocks/>
          </p:cNvSpPr>
          <p:nvPr/>
        </p:nvSpPr>
        <p:spPr>
          <a:xfrm>
            <a:off x="4087762" y="966626"/>
            <a:ext cx="4775567" cy="54519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 DDL (Data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Definition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2.4.1.CREATE DATABASE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2.4.2.DROP DATABASE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2.4.3.USE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2.4.4.CREATE TABLE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2.4.5.ALTER TABLE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2.4.6.DROP TABLE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2.4.7.CREATE INDEX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2.4.8.DROP INDEX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2.5. Migração de dados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2.5.1.Exportação de dados 2.5.2.Importação de dados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 DML (Data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Manipulation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endParaRPr lang="pt-BR" sz="14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2.6.1.INSERT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2.6.2.UPDATE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2.6.3.DELETE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2.6.4.SELECT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 Operadores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2.7.1.Aritméticos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2.7.2.Relacionais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2.7.3.Lógicos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2.7.4.Auxiliares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 Funções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2.8.1.Data e hora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2.8.2.Matemáticas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2.8.3.String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2.8.4.De agregação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2.9. Agrupamento de dados (GROUP BY)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F3B56974-77E3-F06C-95C5-11AD9596BADF}"/>
              </a:ext>
            </a:extLst>
          </p:cNvPr>
          <p:cNvSpPr txBox="1">
            <a:spLocks/>
          </p:cNvSpPr>
          <p:nvPr/>
        </p:nvSpPr>
        <p:spPr>
          <a:xfrm>
            <a:off x="7927259" y="966628"/>
            <a:ext cx="4775567" cy="54519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2.10. União de dados (UNION)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 Associação de tabelas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2.11.1. WHERE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2.11.2. CROSS JOIN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2.11.3. INNER JOIN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2.11.4. OUTER JOIN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2.11.5. LEFT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2.11.6. RIGTH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Subconsultas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2.12.1. IN e NOT IN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2.12.2. ALL e ANY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2.12.3. EXISTS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 TCL (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transaction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control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2.13.1. COMMIT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2.13.2. ROLLBACK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2.13.3. SAVEPOINT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2.14. VIEW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2.15. STORED PROCEDURE</a:t>
            </a:r>
          </a:p>
          <a:p>
            <a:pPr lvl="1" indent="0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2.16. FUNCTION </a:t>
            </a:r>
          </a:p>
          <a:p>
            <a:pPr lvl="1" indent="0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2.17. TRIGGERS </a:t>
            </a:r>
          </a:p>
          <a:p>
            <a:pPr lvl="1" indent="0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2.18. EVENT </a:t>
            </a:r>
            <a:endParaRPr lang="pt-BR" sz="14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BA13B3C-346B-F4DB-2E87-7BC79F79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Tópicos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hoje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5D2C5D-45B5-08D6-B916-BB2448A2B928}"/>
              </a:ext>
            </a:extLst>
          </p:cNvPr>
          <p:cNvSpPr txBox="1">
            <a:spLocks/>
          </p:cNvSpPr>
          <p:nvPr/>
        </p:nvSpPr>
        <p:spPr>
          <a:xfrm>
            <a:off x="804672" y="2005780"/>
            <a:ext cx="5816328" cy="4891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2"/>
                </a:solidFill>
                <a:effectLst/>
              </a:rPr>
              <a:t>Teoria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Conceitos básicos de banco de dados.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Introdução ao MySQL.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Visão geral do MySQL Workbench.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pt-BR" sz="2800" dirty="0">
                <a:solidFill>
                  <a:schemeClr val="tx2"/>
                </a:solidFill>
              </a:rPr>
              <a:t>Prática: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Instalação do MySQL e do MySQL Workbench.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Criação de um banco de dados simples.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Exploração da interface do MySQL Workbench.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E Hoje Today Sticker by Fonte Criativa for iOS &amp; Android | GIPHY">
            <a:extLst>
              <a:ext uri="{FF2B5EF4-FFF2-40B4-BE49-F238E27FC236}">
                <a16:creationId xmlns:a16="http://schemas.microsoft.com/office/drawing/2014/main" id="{56F7D8ED-BE6A-E696-9ADA-E036F174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20" y="152998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1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1484671"/>
            <a:ext cx="10685206" cy="500820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Um dado é um conhecimento que temos sobre alguma coisa.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Com esse conhecimento, chegamos a uma conclusão. E com essa conclusão, tomamos alguma ação.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um dado?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560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1219201"/>
            <a:ext cx="7322574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Quando curtimos uma foto no Instagram, essa curtida se transforma em um dado. 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Com esse dado, o Instagram tem uma informação valiosa sobre você, e pode chegar à conclusão de que você gosta de animais (mais especificamente, cachorros). 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E com essa conclusão, a ação do Instagram será a de mostrar mais e mais conteúdo semelhante para que você possa passar mais tempo na rede social.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Os dados estão em todo lugar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5859EE-7149-2E4C-FA02-B91C6F1F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327" y="651382"/>
            <a:ext cx="3159395" cy="61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9201"/>
            <a:ext cx="10409903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 forma geral, todas as empresas possuem um grande volume de informações/dados que precisam ser organizados e armazenados.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Qualquer empresa precisa manipular diariamente centenas, milhares ou até milhões de dados.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Não é só o Instagram que vive de dados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2719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2543</Words>
  <Application>Microsoft Office PowerPoint</Application>
  <PresentationFormat>Widescreen</PresentationFormat>
  <Paragraphs>290</Paragraphs>
  <Slides>36</Slides>
  <Notes>4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Aharoni</vt:lpstr>
      <vt:lpstr>Arial</vt:lpstr>
      <vt:lpstr>Baguet Script</vt:lpstr>
      <vt:lpstr>Calibri</vt:lpstr>
      <vt:lpstr>Söhne</vt:lpstr>
      <vt:lpstr>system-ui</vt:lpstr>
      <vt:lpstr>Wingdings</vt:lpstr>
      <vt:lpstr>Tema do Office</vt:lpstr>
      <vt:lpstr>Apresentação do PowerPoint</vt:lpstr>
      <vt:lpstr>Apresentação do PowerPoint</vt:lpstr>
      <vt:lpstr>Gerais</vt:lpstr>
      <vt:lpstr>Tópicos</vt:lpstr>
      <vt:lpstr>Tópicos</vt:lpstr>
      <vt:lpstr>Tópicos de hoje</vt:lpstr>
      <vt:lpstr>O que é um dado?</vt:lpstr>
      <vt:lpstr>Os dados estão em todo lugar</vt:lpstr>
      <vt:lpstr>Não é só o Instagram que vive de dados</vt:lpstr>
      <vt:lpstr>Não é só o Instagram que vive de dados</vt:lpstr>
      <vt:lpstr>Mas e o que é o Banco de Dados?</vt:lpstr>
      <vt:lpstr>O que é o Banco de Dados?</vt:lpstr>
      <vt:lpstr>O que é o Banco de Dados?</vt:lpstr>
      <vt:lpstr>Segurança - Propriedades do BD</vt:lpstr>
      <vt:lpstr>Segurança - Propriedades do BD - ACID</vt:lpstr>
      <vt:lpstr>Segurança - Propriedades do BD - ACID</vt:lpstr>
      <vt:lpstr>Sistema Gerenciador de Banco de Dados (SGBD)</vt:lpstr>
      <vt:lpstr>Sistema Gerenciador de Banco de Dados (SGBD)</vt:lpstr>
      <vt:lpstr>Sistema Gerenciador de Banco de Dados (SGBD)</vt:lpstr>
      <vt:lpstr>SQL  Structure Query Language</vt:lpstr>
      <vt:lpstr>SQL  Structure Query Language</vt:lpstr>
      <vt:lpstr>O que é uma query (consulta)?</vt:lpstr>
      <vt:lpstr>O que é uma query (consulta)?</vt:lpstr>
      <vt:lpstr>SQL x MySQL, SQL Server, Oracle e PostgreSQL</vt:lpstr>
      <vt:lpstr>Por que aprender SQL?</vt:lpstr>
      <vt:lpstr>Por que aprender SQL? 2 grandes motivos:</vt:lpstr>
      <vt:lpstr>Por que aprender SQL? 2 grandes motivos:</vt:lpstr>
      <vt:lpstr>Por que aprender SQL? 2 grandes motivos:</vt:lpstr>
      <vt:lpstr>Profissionais em bancos de dados</vt:lpstr>
      <vt:lpstr>Instalação do MySQL</vt:lpstr>
      <vt:lpstr>Instalação do MySQL</vt:lpstr>
      <vt:lpstr>Por que MySQL é tão popular?</vt:lpstr>
      <vt:lpstr>Vantagens do MySQL Workbench</vt:lpstr>
      <vt:lpstr>Instalação MySQL Workbench</vt:lpstr>
      <vt:lpstr>Banco de Dados Relacional x Não Relacional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Marcia Scanacapra</dc:creator>
  <cp:lastModifiedBy>13998</cp:lastModifiedBy>
  <cp:revision>35</cp:revision>
  <dcterms:created xsi:type="dcterms:W3CDTF">2023-07-19T21:24:48Z</dcterms:created>
  <dcterms:modified xsi:type="dcterms:W3CDTF">2024-01-24T01:28:37Z</dcterms:modified>
</cp:coreProperties>
</file>